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4"/>
  </p:notesMasterIdLst>
  <p:sldIdLst>
    <p:sldId id="256" r:id="rId15"/>
    <p:sldId id="257" r:id="rId16"/>
    <p:sldId id="258" r:id="rId17"/>
    <p:sldId id="259" r:id="rId18"/>
    <p:sldId id="260" r:id="rId19"/>
    <p:sldId id="261" r:id="rId20"/>
    <p:sldId id="262" r:id="rId21"/>
    <p:sldId id="263" r:id="rId22"/>
    <p:sldId id="264" r:id="rId23"/>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Archivo Black" charset="1" panose="020B0A03020202020B04"/>
      <p:regular r:id="rId10"/>
    </p:embeddedFont>
    <p:embeddedFont>
      <p:font typeface="Arial" charset="1" panose="020B0502020202020204"/>
      <p:regular r:id="rId11"/>
    </p:embeddedFont>
    <p:embeddedFont>
      <p:font typeface="Arial Bold" charset="1" panose="020B0802020202020204"/>
      <p:regular r:id="rId12"/>
    </p:embeddedFont>
    <p:embeddedFont>
      <p:font typeface="Arial Italics" charset="1" panose="020B0502020202090204"/>
      <p:regular r:id="rId13"/>
    </p:embeddedFont>
    <p:embeddedFont>
      <p:font typeface="Arial Bold Italics" charset="1" panose="020B0802020202090204"/>
      <p:regular r:id="rId1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slides/slide1.xml" Type="http://schemas.openxmlformats.org/officeDocument/2006/relationships/slide"/><Relationship Id="rId16" Target="slides/slide2.xml" Type="http://schemas.openxmlformats.org/officeDocument/2006/relationships/slide"/><Relationship Id="rId17" Target="slides/slide3.xml" Type="http://schemas.openxmlformats.org/officeDocument/2006/relationships/slide"/><Relationship Id="rId18" Target="slides/slide4.xml" Type="http://schemas.openxmlformats.org/officeDocument/2006/relationships/slide"/><Relationship Id="rId19" Target="slides/slide5.xml" Type="http://schemas.openxmlformats.org/officeDocument/2006/relationships/slide"/><Relationship Id="rId2" Target="presProps.xml" Type="http://schemas.openxmlformats.org/officeDocument/2006/relationships/presProps"/><Relationship Id="rId20" Target="slides/slide6.xml" Type="http://schemas.openxmlformats.org/officeDocument/2006/relationships/slide"/><Relationship Id="rId21" Target="slides/slide7.xml" Type="http://schemas.openxmlformats.org/officeDocument/2006/relationships/slide"/><Relationship Id="rId22" Target="slides/slide8.xml" Type="http://schemas.openxmlformats.org/officeDocument/2006/relationships/slide"/><Relationship Id="rId23" Target="slides/slide9.xml" Type="http://schemas.openxmlformats.org/officeDocument/2006/relationships/slide"/><Relationship Id="rId24" Target="notesMasters/notesMaster1.xml" Type="http://schemas.openxmlformats.org/officeDocument/2006/relationships/notesMaster"/><Relationship Id="rId25" Target="theme/theme2.xml" Type="http://schemas.openxmlformats.org/officeDocument/2006/relationships/theme"/><Relationship Id="rId26" Target="notesSlides/notesSlide1.xml" Type="http://schemas.openxmlformats.org/officeDocument/2006/relationships/notesSlide"/><Relationship Id="rId27" Target="notesSlides/notesSlide2.xml" Type="http://schemas.openxmlformats.org/officeDocument/2006/relationships/notesSlide"/><Relationship Id="rId28" Target="notesSlides/notesSlide3.xml" Type="http://schemas.openxmlformats.org/officeDocument/2006/relationships/notesSlide"/><Relationship Id="rId29" Target="notesSlides/notesSlide4.xml" Type="http://schemas.openxmlformats.org/officeDocument/2006/relationships/notesSlide"/><Relationship Id="rId3" Target="viewProps.xml" Type="http://schemas.openxmlformats.org/officeDocument/2006/relationships/viewProps"/><Relationship Id="rId30" Target="notesSlides/notesSlide5.xml" Type="http://schemas.openxmlformats.org/officeDocument/2006/relationships/notesSlide"/><Relationship Id="rId31" Target="notesSlides/notesSlide6.xml" Type="http://schemas.openxmlformats.org/officeDocument/2006/relationships/notesSlide"/><Relationship Id="rId32" Target="notesSlides/notesSlide7.xml" Type="http://schemas.openxmlformats.org/officeDocument/2006/relationships/notesSlide"/><Relationship Id="rId33" Target="notesSlides/notesSlide8.xml" Type="http://schemas.openxmlformats.org/officeDocument/2006/relationships/notesSlide"/><Relationship Id="rId34" Target="notesSlides/notesSlide9.xml" Type="http://schemas.openxmlformats.org/officeDocument/2006/relationships/note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notesMasters/_rels/notesMaster1.xml.rels><?xml version="1.0" encoding="UTF-8" standalone="no"?><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9.xml.rels><?xml version="1.0" encoding="UTF-8" standalone="no"?><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TextBox 3" id="3"/>
          <p:cNvSpPr txBox="true"/>
          <p:nvPr/>
        </p:nvSpPr>
        <p:spPr>
          <a:xfrm rot="0">
            <a:off x="1874078" y="2853343"/>
            <a:ext cx="14539844" cy="4466014"/>
          </a:xfrm>
          <a:prstGeom prst="rect">
            <a:avLst/>
          </a:prstGeom>
        </p:spPr>
        <p:txBody>
          <a:bodyPr anchor="t" rtlCol="false" tIns="0" lIns="0" bIns="0" rIns="0">
            <a:spAutoFit/>
          </a:bodyPr>
          <a:lstStyle/>
          <a:p>
            <a:pPr algn="ctr">
              <a:lnSpc>
                <a:spcPts val="6879"/>
              </a:lnSpc>
            </a:pPr>
            <a:r>
              <a:rPr lang="en-US" sz="5733">
                <a:solidFill>
                  <a:srgbClr val="FFFFFF"/>
                </a:solidFill>
                <a:latin typeface="Arial Bold"/>
              </a:rPr>
              <a:t> EFFECTIVITY OF DYNAMIC E LEARNING PLATFORM: REVIEWER GENERATOR FOR GRADE 9 STUDENTS IN JUAN </a:t>
            </a:r>
          </a:p>
          <a:p>
            <a:pPr algn="ctr">
              <a:lnSpc>
                <a:spcPts val="6879"/>
              </a:lnSpc>
            </a:pPr>
            <a:r>
              <a:rPr lang="en-US" sz="5733">
                <a:solidFill>
                  <a:srgbClr val="FFFFFF"/>
                </a:solidFill>
                <a:latin typeface="Arial Bold"/>
              </a:rPr>
              <a:t>BASANGAN NATIONAL </a:t>
            </a:r>
          </a:p>
          <a:p>
            <a:pPr algn="ctr">
              <a:lnSpc>
                <a:spcPts val="6879"/>
              </a:lnSpc>
            </a:pPr>
            <a:r>
              <a:rPr lang="en-US" sz="5733">
                <a:solidFill>
                  <a:srgbClr val="FFFFFF"/>
                </a:solidFill>
                <a:latin typeface="Arial Bold"/>
              </a:rPr>
              <a:t>HIGH SCHOOL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TextBox 3" id="3"/>
          <p:cNvSpPr txBox="true"/>
          <p:nvPr/>
        </p:nvSpPr>
        <p:spPr>
          <a:xfrm rot="0">
            <a:off x="3526387" y="4170436"/>
            <a:ext cx="11235226" cy="1838325"/>
          </a:xfrm>
          <a:prstGeom prst="rect">
            <a:avLst/>
          </a:prstGeom>
        </p:spPr>
        <p:txBody>
          <a:bodyPr anchor="t" rtlCol="false" tIns="0" lIns="0" bIns="0" rIns="0">
            <a:spAutoFit/>
          </a:bodyPr>
          <a:lstStyle/>
          <a:p>
            <a:pPr algn="ctr">
              <a:lnSpc>
                <a:spcPts val="14400"/>
              </a:lnSpc>
            </a:pPr>
            <a:r>
              <a:rPr lang="en-US" sz="12000" spc="22">
                <a:solidFill>
                  <a:srgbClr val="FFFFFF"/>
                </a:solidFill>
                <a:latin typeface="Archivo Black Bold"/>
              </a:rPr>
              <a:t>CHAPTER 1</a:t>
            </a:r>
          </a:p>
        </p:txBody>
      </p:sp>
    </p:spTree>
  </p:cSld>
  <p:clrMapOvr>
    <a:masterClrMapping/>
  </p:clrMapOvr>
  <p:transition spd="fast">
    <p:fade/>
  </p:transition>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TextBox 3" id="3"/>
          <p:cNvSpPr txBox="true"/>
          <p:nvPr/>
        </p:nvSpPr>
        <p:spPr>
          <a:xfrm rot="0">
            <a:off x="2530054" y="2281377"/>
            <a:ext cx="14119168" cy="7381875"/>
          </a:xfrm>
          <a:prstGeom prst="rect">
            <a:avLst/>
          </a:prstGeom>
        </p:spPr>
        <p:txBody>
          <a:bodyPr anchor="t" rtlCol="false" tIns="0" lIns="0" bIns="0" rIns="0">
            <a:spAutoFit/>
          </a:bodyPr>
          <a:lstStyle/>
          <a:p>
            <a:pPr algn="just">
              <a:lnSpc>
                <a:spcPts val="4439"/>
              </a:lnSpc>
            </a:pPr>
            <a:r>
              <a:rPr lang="en-US" sz="3699">
                <a:solidFill>
                  <a:srgbClr val="FFFFFF"/>
                </a:solidFill>
                <a:latin typeface="Arial Bold"/>
              </a:rPr>
              <a:t>     In today's rapidly evolving educational landscape, assessments serve as fundamental pillars of learning. Whether students are preparing for exams or sharing knowledge with peers, the ability to create well-structured review materials and conduct effective reviews is essential for academic success. However, many students encounter challenges in producing comprehensive and useful review materials. This research offers practical, step-by-step instructions and valuable insights to empower students to acquire and conduct impactful reviews. By mastering the purpose of reviewing and navigating various methods, students can deepen their understanding of subjects and contribute positively to the learning community, enhancing their academic journey.</a:t>
            </a:r>
          </a:p>
        </p:txBody>
      </p:sp>
      <p:sp>
        <p:nvSpPr>
          <p:cNvPr name="TextBox 4" id="4"/>
          <p:cNvSpPr txBox="true"/>
          <p:nvPr/>
        </p:nvSpPr>
        <p:spPr>
          <a:xfrm rot="0">
            <a:off x="3908051" y="1206173"/>
            <a:ext cx="10312872" cy="1151404"/>
          </a:xfrm>
          <a:prstGeom prst="rect">
            <a:avLst/>
          </a:prstGeom>
        </p:spPr>
        <p:txBody>
          <a:bodyPr anchor="t" rtlCol="false" tIns="0" lIns="0" bIns="0" rIns="0">
            <a:spAutoFit/>
          </a:bodyPr>
          <a:lstStyle/>
          <a:p>
            <a:pPr algn="ctr">
              <a:lnSpc>
                <a:spcPts val="8640"/>
              </a:lnSpc>
            </a:pPr>
            <a:r>
              <a:rPr lang="en-US" sz="7200" spc="13">
                <a:solidFill>
                  <a:srgbClr val="FFFFFF"/>
                </a:solidFill>
                <a:latin typeface="Archivo Black Bold"/>
              </a:rPr>
              <a:t>INTRODUCTION</a:t>
            </a:r>
          </a:p>
        </p:txBody>
      </p:sp>
    </p:spTree>
  </p:cSld>
  <p:clrMapOvr>
    <a:masterClrMapping/>
  </p:clrMapOvr>
  <p:transition spd="fast">
    <p:fade/>
  </p:transition>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TextBox 3" id="3"/>
          <p:cNvSpPr txBox="true"/>
          <p:nvPr/>
        </p:nvSpPr>
        <p:spPr>
          <a:xfrm rot="0">
            <a:off x="2476819" y="1206173"/>
            <a:ext cx="14129498" cy="1151404"/>
          </a:xfrm>
          <a:prstGeom prst="rect">
            <a:avLst/>
          </a:prstGeom>
        </p:spPr>
        <p:txBody>
          <a:bodyPr anchor="t" rtlCol="false" tIns="0" lIns="0" bIns="0" rIns="0">
            <a:spAutoFit/>
          </a:bodyPr>
          <a:lstStyle/>
          <a:p>
            <a:pPr algn="ctr">
              <a:lnSpc>
                <a:spcPts val="7680"/>
              </a:lnSpc>
            </a:pPr>
            <a:r>
              <a:rPr lang="en-US" sz="6400" spc="11">
                <a:solidFill>
                  <a:srgbClr val="FFFFFF"/>
                </a:solidFill>
                <a:latin typeface="Archivo Black Bold"/>
              </a:rPr>
              <a:t>STATEMENT OF THE PROBLEM</a:t>
            </a:r>
          </a:p>
        </p:txBody>
      </p:sp>
      <p:sp>
        <p:nvSpPr>
          <p:cNvPr name="TextBox 4" id="4"/>
          <p:cNvSpPr txBox="true"/>
          <p:nvPr/>
        </p:nvSpPr>
        <p:spPr>
          <a:xfrm rot="0">
            <a:off x="2476819" y="2271852"/>
            <a:ext cx="14129498" cy="6896100"/>
          </a:xfrm>
          <a:prstGeom prst="rect">
            <a:avLst/>
          </a:prstGeom>
        </p:spPr>
        <p:txBody>
          <a:bodyPr anchor="t" rtlCol="false" tIns="0" lIns="0" bIns="0" rIns="0">
            <a:spAutoFit/>
          </a:bodyPr>
          <a:lstStyle/>
          <a:p>
            <a:pPr algn="just">
              <a:lnSpc>
                <a:spcPts val="4920"/>
              </a:lnSpc>
            </a:pPr>
            <a:r>
              <a:rPr lang="en-US" sz="4100">
                <a:solidFill>
                  <a:srgbClr val="FFFFFF"/>
                </a:solidFill>
                <a:latin typeface="Arial Bold"/>
              </a:rPr>
              <a:t>     The focus of this study is to implement a website for students to provide them with a reviewer for selected subjects where they have difficulty reviewing. </a:t>
            </a:r>
          </a:p>
          <a:p>
            <a:pPr algn="just">
              <a:lnSpc>
                <a:spcPts val="4920"/>
              </a:lnSpc>
            </a:pPr>
          </a:p>
          <a:p>
            <a:pPr algn="just">
              <a:lnSpc>
                <a:spcPts val="4920"/>
              </a:lnSpc>
            </a:pPr>
            <a:r>
              <a:rPr lang="en-US" sz="4100">
                <a:solidFill>
                  <a:srgbClr val="FFFFFF"/>
                </a:solidFill>
                <a:latin typeface="Arial Bold"/>
              </a:rPr>
              <a:t> • To analyze if this website will be effective and helpful in terms of making a reviewer. </a:t>
            </a:r>
          </a:p>
          <a:p>
            <a:pPr algn="just">
              <a:lnSpc>
                <a:spcPts val="4920"/>
              </a:lnSpc>
            </a:pPr>
            <a:r>
              <a:rPr lang="en-US" sz="4100">
                <a:solidFill>
                  <a:srgbClr val="FFFFFF"/>
                </a:solidFill>
                <a:latin typeface="Arial Bold"/>
              </a:rPr>
              <a:t> • To determine if the students will experience no hindrance and burdens in making a reviewer with the use website. </a:t>
            </a:r>
          </a:p>
          <a:p>
            <a:pPr algn="just">
              <a:lnSpc>
                <a:spcPts val="4920"/>
              </a:lnSpc>
            </a:pPr>
            <a:r>
              <a:rPr lang="en-US" sz="4100">
                <a:solidFill>
                  <a:srgbClr val="FFFFFF"/>
                </a:solidFill>
                <a:latin typeface="Arial Bold"/>
              </a:rPr>
              <a:t> • To identify how can this website secure the reviewers of students.</a:t>
            </a:r>
          </a:p>
        </p:txBody>
      </p:sp>
    </p:spTree>
  </p:cSld>
  <p:clrMapOvr>
    <a:masterClrMapping/>
  </p:clrMapOvr>
  <p:transition spd="fast">
    <p:fade/>
  </p:transition>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TextBox 3" id="3"/>
          <p:cNvSpPr txBox="true"/>
          <p:nvPr/>
        </p:nvSpPr>
        <p:spPr>
          <a:xfrm rot="0">
            <a:off x="2476819" y="1206173"/>
            <a:ext cx="14129498" cy="1151404"/>
          </a:xfrm>
          <a:prstGeom prst="rect">
            <a:avLst/>
          </a:prstGeom>
        </p:spPr>
        <p:txBody>
          <a:bodyPr anchor="t" rtlCol="false" tIns="0" lIns="0" bIns="0" rIns="0">
            <a:spAutoFit/>
          </a:bodyPr>
          <a:lstStyle/>
          <a:p>
            <a:pPr algn="ctr">
              <a:lnSpc>
                <a:spcPts val="7680"/>
              </a:lnSpc>
            </a:pPr>
            <a:r>
              <a:rPr lang="en-US" sz="6400" spc="11">
                <a:solidFill>
                  <a:srgbClr val="FFFFFF"/>
                </a:solidFill>
                <a:latin typeface="Archivo Black Bold"/>
              </a:rPr>
              <a:t>RESEARCH HYPOTHESIS</a:t>
            </a:r>
          </a:p>
        </p:txBody>
      </p:sp>
      <p:sp>
        <p:nvSpPr>
          <p:cNvPr name="TextBox 4" id="4"/>
          <p:cNvSpPr txBox="true"/>
          <p:nvPr/>
        </p:nvSpPr>
        <p:spPr>
          <a:xfrm rot="0">
            <a:off x="2476819" y="2271852"/>
            <a:ext cx="14129498" cy="7210425"/>
          </a:xfrm>
          <a:prstGeom prst="rect">
            <a:avLst/>
          </a:prstGeom>
        </p:spPr>
        <p:txBody>
          <a:bodyPr anchor="t" rtlCol="false" tIns="0" lIns="0" bIns="0" rIns="0">
            <a:spAutoFit/>
          </a:bodyPr>
          <a:lstStyle/>
          <a:p>
            <a:pPr algn="just">
              <a:lnSpc>
                <a:spcPts val="5159"/>
              </a:lnSpc>
            </a:pPr>
            <a:r>
              <a:rPr lang="en-US" sz="4299">
                <a:solidFill>
                  <a:srgbClr val="FFFFFF"/>
                </a:solidFill>
                <a:latin typeface="Arial Bold"/>
              </a:rPr>
              <a:t>     Problem 1 and 2 are alternative hypothesis. Problem 3, hypothesis will be tested and observed for further information.</a:t>
            </a:r>
          </a:p>
          <a:p>
            <a:pPr algn="just">
              <a:lnSpc>
                <a:spcPts val="5159"/>
              </a:lnSpc>
            </a:pPr>
          </a:p>
          <a:p>
            <a:pPr algn="just">
              <a:lnSpc>
                <a:spcPts val="5159"/>
              </a:lnSpc>
            </a:pPr>
            <a:r>
              <a:rPr lang="en-US" sz="4299">
                <a:solidFill>
                  <a:srgbClr val="FFFFFF"/>
                </a:solidFill>
                <a:latin typeface="Arial Bold"/>
              </a:rPr>
              <a:t> H': There is a significant relationship between the distribution of reviewers on a website and students.</a:t>
            </a:r>
          </a:p>
          <a:p>
            <a:pPr algn="just">
              <a:lnSpc>
                <a:spcPts val="5159"/>
              </a:lnSpc>
            </a:pPr>
            <a:r>
              <a:rPr lang="en-US" sz="4299">
                <a:solidFill>
                  <a:srgbClr val="FFFFFF"/>
                </a:solidFill>
                <a:latin typeface="Arial Bold"/>
              </a:rPr>
              <a:t>   H2: There is a significant relationship between the students and the website; students will be no hindrance and difficulties in finding a reviewer.</a:t>
            </a:r>
          </a:p>
          <a:p>
            <a:pPr algn="just">
              <a:lnSpc>
                <a:spcPts val="5159"/>
              </a:lnSpc>
            </a:pPr>
            <a:r>
              <a:rPr lang="en-US" sz="4299">
                <a:solidFill>
                  <a:srgbClr val="FFFFFF"/>
                </a:solidFill>
                <a:latin typeface="Arial Bold"/>
              </a:rPr>
              <a:t>H³: There is no significant relationship between website security of the data of students.</a:t>
            </a:r>
          </a:p>
        </p:txBody>
      </p:sp>
    </p:spTree>
  </p:cSld>
  <p:clrMapOvr>
    <a:masterClrMapping/>
  </p:clrMapOvr>
  <p:transition spd="fast">
    <p:fade/>
  </p:transition>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TextBox 3" id="3"/>
          <p:cNvSpPr txBox="true"/>
          <p:nvPr/>
        </p:nvSpPr>
        <p:spPr>
          <a:xfrm rot="0">
            <a:off x="2476819" y="1206173"/>
            <a:ext cx="14129498" cy="1151404"/>
          </a:xfrm>
          <a:prstGeom prst="rect">
            <a:avLst/>
          </a:prstGeom>
        </p:spPr>
        <p:txBody>
          <a:bodyPr anchor="t" rtlCol="false" tIns="0" lIns="0" bIns="0" rIns="0">
            <a:spAutoFit/>
          </a:bodyPr>
          <a:lstStyle/>
          <a:p>
            <a:pPr algn="ctr">
              <a:lnSpc>
                <a:spcPts val="7680"/>
              </a:lnSpc>
            </a:pPr>
            <a:r>
              <a:rPr lang="en-US" sz="6400" spc="11">
                <a:solidFill>
                  <a:srgbClr val="FFFFFF"/>
                </a:solidFill>
                <a:latin typeface="Archivo Black Bold"/>
              </a:rPr>
              <a:t>SCOPE AND DELIMITATION</a:t>
            </a:r>
          </a:p>
        </p:txBody>
      </p:sp>
      <p:sp>
        <p:nvSpPr>
          <p:cNvPr name="TextBox 4" id="4"/>
          <p:cNvSpPr txBox="true"/>
          <p:nvPr/>
        </p:nvSpPr>
        <p:spPr>
          <a:xfrm rot="0">
            <a:off x="2476819" y="2791552"/>
            <a:ext cx="14129498" cy="5505450"/>
          </a:xfrm>
          <a:prstGeom prst="rect">
            <a:avLst/>
          </a:prstGeom>
        </p:spPr>
        <p:txBody>
          <a:bodyPr anchor="t" rtlCol="false" tIns="0" lIns="0" bIns="0" rIns="0">
            <a:spAutoFit/>
          </a:bodyPr>
          <a:lstStyle/>
          <a:p>
            <a:pPr algn="just">
              <a:lnSpc>
                <a:spcPts val="6120"/>
              </a:lnSpc>
            </a:pPr>
            <a:r>
              <a:rPr lang="en-US" sz="5100">
                <a:solidFill>
                  <a:srgbClr val="FFFFFF"/>
                </a:solidFill>
                <a:latin typeface="Arial Bold"/>
              </a:rPr>
              <a:t>     This website was created for Grade 9 students at Juan Basangan National High School, focusing the content to subjects such as MAPEH, Science, English, and Araling Panlipunan, while excluding individuals from others' different grade levels or educational institutions.</a:t>
            </a:r>
          </a:p>
        </p:txBody>
      </p:sp>
    </p:spTree>
  </p:cSld>
  <p:clrMapOvr>
    <a:masterClrMapping/>
  </p:clrMapOvr>
  <p:transition spd="fast">
    <p:fade/>
  </p:transition>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TextBox 3" id="3"/>
          <p:cNvSpPr txBox="true"/>
          <p:nvPr/>
        </p:nvSpPr>
        <p:spPr>
          <a:xfrm rot="0">
            <a:off x="2476819" y="1206173"/>
            <a:ext cx="14129498" cy="1151404"/>
          </a:xfrm>
          <a:prstGeom prst="rect">
            <a:avLst/>
          </a:prstGeom>
        </p:spPr>
        <p:txBody>
          <a:bodyPr anchor="t" rtlCol="false" tIns="0" lIns="0" bIns="0" rIns="0">
            <a:spAutoFit/>
          </a:bodyPr>
          <a:lstStyle/>
          <a:p>
            <a:pPr algn="ctr">
              <a:lnSpc>
                <a:spcPts val="7680"/>
              </a:lnSpc>
            </a:pPr>
            <a:r>
              <a:rPr lang="en-US" sz="6400" spc="11">
                <a:solidFill>
                  <a:srgbClr val="FFFFFF"/>
                </a:solidFill>
                <a:latin typeface="Archivo Black Bold"/>
              </a:rPr>
              <a:t>SIGNIFICANCE OF THE STUDY</a:t>
            </a:r>
          </a:p>
        </p:txBody>
      </p:sp>
      <p:sp>
        <p:nvSpPr>
          <p:cNvPr name="TextBox 4" id="4"/>
          <p:cNvSpPr txBox="true"/>
          <p:nvPr/>
        </p:nvSpPr>
        <p:spPr>
          <a:xfrm rot="0">
            <a:off x="2476819" y="2338527"/>
            <a:ext cx="14129498" cy="6953250"/>
          </a:xfrm>
          <a:prstGeom prst="rect">
            <a:avLst/>
          </a:prstGeom>
        </p:spPr>
        <p:txBody>
          <a:bodyPr anchor="t" rtlCol="false" tIns="0" lIns="0" bIns="0" rIns="0">
            <a:spAutoFit/>
          </a:bodyPr>
          <a:lstStyle/>
          <a:p>
            <a:pPr algn="just">
              <a:lnSpc>
                <a:spcPts val="4200"/>
              </a:lnSpc>
            </a:pPr>
            <a:r>
              <a:rPr lang="en-US" sz="3500" spc="3">
                <a:solidFill>
                  <a:srgbClr val="FFFFFF"/>
                </a:solidFill>
                <a:latin typeface="Archivo Black Bold"/>
              </a:rPr>
              <a:t>     The purpose of this study is to make the distribution of getting of reviewers for all students become more easier and fast, for the students to lessen their burdens in terms of making reviewers. The Study is relevant to the following recipients:</a:t>
            </a:r>
          </a:p>
          <a:p>
            <a:pPr algn="just">
              <a:lnSpc>
                <a:spcPts val="4200"/>
              </a:lnSpc>
            </a:pPr>
          </a:p>
          <a:p>
            <a:pPr algn="just">
              <a:lnSpc>
                <a:spcPts val="4200"/>
              </a:lnSpc>
            </a:pPr>
            <a:r>
              <a:rPr lang="en-US" sz="3500" spc="3">
                <a:solidFill>
                  <a:srgbClr val="FFFFFF"/>
                </a:solidFill>
                <a:latin typeface="Archivo Black Bold"/>
              </a:rPr>
              <a:t> • Students - the students will benefit from this because through this website they will no longer have to summarize the lessons</a:t>
            </a:r>
          </a:p>
          <a:p>
            <a:pPr algn="just">
              <a:lnSpc>
                <a:spcPts val="4200"/>
              </a:lnSpc>
            </a:pPr>
            <a:r>
              <a:rPr lang="en-US" sz="3500" spc="6">
                <a:solidFill>
                  <a:srgbClr val="FFFFFF"/>
                </a:solidFill>
                <a:latin typeface="Archivo Black Bold"/>
              </a:rPr>
              <a:t> • Future Rsearchers - this study benefit the future researchers because they could gain more knowledge and information about what could be possible solution if students will have burdens in terms of making reviewers.</a:t>
            </a:r>
          </a:p>
        </p:txBody>
      </p:sp>
    </p:spTree>
  </p:cSld>
  <p:clrMapOvr>
    <a:masterClrMapping/>
  </p:clrMapOvr>
  <p:transition spd="fast">
    <p:fade/>
  </p:transition>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TextBox 3" id="3"/>
          <p:cNvSpPr txBox="true"/>
          <p:nvPr/>
        </p:nvSpPr>
        <p:spPr>
          <a:xfrm rot="0">
            <a:off x="2476819" y="1206173"/>
            <a:ext cx="14129498" cy="1151404"/>
          </a:xfrm>
          <a:prstGeom prst="rect">
            <a:avLst/>
          </a:prstGeom>
        </p:spPr>
        <p:txBody>
          <a:bodyPr anchor="t" rtlCol="false" tIns="0" lIns="0" bIns="0" rIns="0">
            <a:spAutoFit/>
          </a:bodyPr>
          <a:lstStyle/>
          <a:p>
            <a:pPr algn="ctr">
              <a:lnSpc>
                <a:spcPts val="7680"/>
              </a:lnSpc>
            </a:pPr>
            <a:r>
              <a:rPr lang="en-US" sz="6400" spc="11">
                <a:solidFill>
                  <a:srgbClr val="FFFFFF"/>
                </a:solidFill>
                <a:latin typeface="Archivo Black Bold"/>
              </a:rPr>
              <a:t>DEFINITION OF TERMS</a:t>
            </a:r>
          </a:p>
        </p:txBody>
      </p:sp>
      <p:sp>
        <p:nvSpPr>
          <p:cNvPr name="TextBox 4" id="4"/>
          <p:cNvSpPr txBox="true"/>
          <p:nvPr/>
        </p:nvSpPr>
        <p:spPr>
          <a:xfrm rot="0">
            <a:off x="2476819" y="2879935"/>
            <a:ext cx="7064749" cy="6076950"/>
          </a:xfrm>
          <a:prstGeom prst="rect">
            <a:avLst/>
          </a:prstGeom>
        </p:spPr>
        <p:txBody>
          <a:bodyPr anchor="t" rtlCol="false" tIns="0" lIns="0" bIns="0" rIns="0">
            <a:spAutoFit/>
          </a:bodyPr>
          <a:lstStyle/>
          <a:p>
            <a:pPr>
              <a:lnSpc>
                <a:spcPts val="7800"/>
              </a:lnSpc>
            </a:pPr>
            <a:r>
              <a:rPr lang="en-US" sz="6500">
                <a:solidFill>
                  <a:srgbClr val="FFFFFF"/>
                </a:solidFill>
                <a:latin typeface="Arial Bold"/>
              </a:rPr>
              <a:t>• Alliviate                 </a:t>
            </a:r>
          </a:p>
          <a:p>
            <a:pPr>
              <a:lnSpc>
                <a:spcPts val="7800"/>
              </a:lnSpc>
            </a:pPr>
            <a:r>
              <a:rPr lang="en-US" sz="6500">
                <a:solidFill>
                  <a:srgbClr val="FFFFFF"/>
                </a:solidFill>
                <a:latin typeface="Arial Bold"/>
              </a:rPr>
              <a:t>• Streamline </a:t>
            </a:r>
          </a:p>
          <a:p>
            <a:pPr>
              <a:lnSpc>
                <a:spcPts val="7800"/>
              </a:lnSpc>
            </a:pPr>
            <a:r>
              <a:rPr lang="en-US" sz="6500">
                <a:solidFill>
                  <a:srgbClr val="FFFFFF"/>
                </a:solidFill>
                <a:latin typeface="Arial Bold"/>
              </a:rPr>
              <a:t>• Engaging </a:t>
            </a:r>
          </a:p>
          <a:p>
            <a:pPr>
              <a:lnSpc>
                <a:spcPts val="7800"/>
              </a:lnSpc>
            </a:pPr>
            <a:r>
              <a:rPr lang="en-US" sz="6500">
                <a:solidFill>
                  <a:srgbClr val="FFFFFF"/>
                </a:solidFill>
                <a:latin typeface="Arial Bold"/>
              </a:rPr>
              <a:t>• Impactful </a:t>
            </a:r>
          </a:p>
          <a:p>
            <a:pPr>
              <a:lnSpc>
                <a:spcPts val="7800"/>
              </a:lnSpc>
            </a:pPr>
            <a:r>
              <a:rPr lang="en-US" sz="6500">
                <a:solidFill>
                  <a:srgbClr val="FFFFFF"/>
                </a:solidFill>
                <a:latin typeface="Arial Bold"/>
              </a:rPr>
              <a:t>• Comprehension</a:t>
            </a:r>
          </a:p>
          <a:p>
            <a:pPr>
              <a:lnSpc>
                <a:spcPts val="7800"/>
              </a:lnSpc>
            </a:pPr>
          </a:p>
        </p:txBody>
      </p:sp>
      <p:sp>
        <p:nvSpPr>
          <p:cNvPr name="TextBox 5" id="5"/>
          <p:cNvSpPr txBox="true"/>
          <p:nvPr/>
        </p:nvSpPr>
        <p:spPr>
          <a:xfrm rot="0">
            <a:off x="10194551" y="2879935"/>
            <a:ext cx="7064749" cy="5086350"/>
          </a:xfrm>
          <a:prstGeom prst="rect">
            <a:avLst/>
          </a:prstGeom>
        </p:spPr>
        <p:txBody>
          <a:bodyPr anchor="t" rtlCol="false" tIns="0" lIns="0" bIns="0" rIns="0">
            <a:spAutoFit/>
          </a:bodyPr>
          <a:lstStyle/>
          <a:p>
            <a:pPr>
              <a:lnSpc>
                <a:spcPts val="7800"/>
              </a:lnSpc>
            </a:pPr>
            <a:r>
              <a:rPr lang="en-US" sz="6500">
                <a:solidFill>
                  <a:srgbClr val="FFFFFF"/>
                </a:solidFill>
                <a:latin typeface="Arial Bold"/>
              </a:rPr>
              <a:t>• Revolutionize</a:t>
            </a:r>
          </a:p>
          <a:p>
            <a:pPr>
              <a:lnSpc>
                <a:spcPts val="7800"/>
              </a:lnSpc>
            </a:pPr>
            <a:r>
              <a:rPr lang="en-US" sz="6500">
                <a:solidFill>
                  <a:srgbClr val="FFFFFF"/>
                </a:solidFill>
                <a:latin typeface="Arial Bold"/>
              </a:rPr>
              <a:t>• Cultivates</a:t>
            </a:r>
          </a:p>
          <a:p>
            <a:pPr>
              <a:lnSpc>
                <a:spcPts val="7800"/>
              </a:lnSpc>
            </a:pPr>
            <a:r>
              <a:rPr lang="en-US" sz="6500">
                <a:solidFill>
                  <a:srgbClr val="FFFFFF"/>
                </a:solidFill>
                <a:latin typeface="Arial Bold"/>
              </a:rPr>
              <a:t>• Convenient</a:t>
            </a:r>
          </a:p>
          <a:p>
            <a:pPr>
              <a:lnSpc>
                <a:spcPts val="7800"/>
              </a:lnSpc>
            </a:pPr>
            <a:r>
              <a:rPr lang="en-US" sz="6500">
                <a:solidFill>
                  <a:srgbClr val="FFFFFF"/>
                </a:solidFill>
                <a:latin typeface="Arial Bold"/>
              </a:rPr>
              <a:t>• Efficiency </a:t>
            </a:r>
          </a:p>
          <a:p>
            <a:pPr>
              <a:lnSpc>
                <a:spcPts val="7800"/>
              </a:lnSpc>
            </a:pPr>
            <a:r>
              <a:rPr lang="en-US" sz="6500">
                <a:solidFill>
                  <a:srgbClr val="FFFFFF"/>
                </a:solidFill>
                <a:latin typeface="Arial Bold"/>
              </a:rPr>
              <a:t>• Productivity </a:t>
            </a:r>
          </a:p>
        </p:txBody>
      </p:sp>
    </p:spTree>
  </p:cSld>
  <p:clrMapOvr>
    <a:masterClrMapping/>
  </p:clrMapOvr>
  <p:transition spd="fast">
    <p:fade/>
  </p:transition>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3"/>
            <a:stretch>
              <a:fillRect l="0" t="0" r="0" b="0"/>
            </a:stretch>
          </a:blipFill>
        </p:spPr>
      </p:sp>
      <p:sp>
        <p:nvSpPr>
          <p:cNvPr name="TextBox 3" id="3"/>
          <p:cNvSpPr txBox="true"/>
          <p:nvPr/>
        </p:nvSpPr>
        <p:spPr>
          <a:xfrm rot="0">
            <a:off x="2079251" y="1376276"/>
            <a:ext cx="14129498" cy="1104900"/>
          </a:xfrm>
          <a:prstGeom prst="rect">
            <a:avLst/>
          </a:prstGeom>
        </p:spPr>
        <p:txBody>
          <a:bodyPr anchor="t" rtlCol="false" tIns="0" lIns="0" bIns="0" rIns="0">
            <a:spAutoFit/>
          </a:bodyPr>
          <a:lstStyle/>
          <a:p>
            <a:pPr algn="ctr">
              <a:lnSpc>
                <a:spcPts val="8759"/>
              </a:lnSpc>
            </a:pPr>
            <a:r>
              <a:rPr lang="en-US" sz="7299" spc="13">
                <a:solidFill>
                  <a:srgbClr val="FFFFFF"/>
                </a:solidFill>
                <a:latin typeface="Archivo Black Bold"/>
              </a:rPr>
              <a:t>GROUP 4:</a:t>
            </a:r>
          </a:p>
        </p:txBody>
      </p:sp>
      <p:sp>
        <p:nvSpPr>
          <p:cNvPr name="TextBox 4" id="4"/>
          <p:cNvSpPr txBox="true"/>
          <p:nvPr/>
        </p:nvSpPr>
        <p:spPr>
          <a:xfrm rot="0">
            <a:off x="3153863" y="2627746"/>
            <a:ext cx="11980274" cy="6248400"/>
          </a:xfrm>
          <a:prstGeom prst="rect">
            <a:avLst/>
          </a:prstGeom>
        </p:spPr>
        <p:txBody>
          <a:bodyPr anchor="t" rtlCol="false" tIns="0" lIns="0" bIns="0" rIns="0">
            <a:spAutoFit/>
          </a:bodyPr>
          <a:lstStyle/>
          <a:p>
            <a:pPr algn="ctr">
              <a:lnSpc>
                <a:spcPts val="8039"/>
              </a:lnSpc>
            </a:pPr>
            <a:r>
              <a:rPr lang="en-US" sz="6699">
                <a:solidFill>
                  <a:srgbClr val="FFFFFF"/>
                </a:solidFill>
                <a:latin typeface="Arial Bold"/>
              </a:rPr>
              <a:t>Acebo, Kriz Jazzle I.</a:t>
            </a:r>
          </a:p>
          <a:p>
            <a:pPr algn="ctr">
              <a:lnSpc>
                <a:spcPts val="8039"/>
              </a:lnSpc>
            </a:pPr>
            <a:r>
              <a:rPr lang="en-US" sz="6699">
                <a:solidFill>
                  <a:srgbClr val="FFFFFF"/>
                </a:solidFill>
                <a:latin typeface="Arial Bold"/>
              </a:rPr>
              <a:t>Angeles, Jane Crystal R.</a:t>
            </a:r>
          </a:p>
          <a:p>
            <a:pPr algn="ctr">
              <a:lnSpc>
                <a:spcPts val="8039"/>
              </a:lnSpc>
            </a:pPr>
            <a:r>
              <a:rPr lang="en-US" sz="6699">
                <a:solidFill>
                  <a:srgbClr val="FFFFFF"/>
                </a:solidFill>
                <a:latin typeface="Arial Bold"/>
              </a:rPr>
              <a:t>Balondo, Weemart I</a:t>
            </a:r>
          </a:p>
          <a:p>
            <a:pPr algn="ctr">
              <a:lnSpc>
                <a:spcPts val="8039"/>
              </a:lnSpc>
            </a:pPr>
            <a:r>
              <a:rPr lang="en-US" sz="6699">
                <a:solidFill>
                  <a:srgbClr val="FFFFFF"/>
                </a:solidFill>
                <a:latin typeface="Arial Bold"/>
              </a:rPr>
              <a:t>Dizon, Jheremiah P.</a:t>
            </a:r>
          </a:p>
          <a:p>
            <a:pPr algn="ctr">
              <a:lnSpc>
                <a:spcPts val="8039"/>
              </a:lnSpc>
            </a:pPr>
            <a:r>
              <a:rPr lang="en-US" sz="6699">
                <a:solidFill>
                  <a:srgbClr val="FFFFFF"/>
                </a:solidFill>
                <a:latin typeface="Arial Bold"/>
              </a:rPr>
              <a:t>Gabriel, Ann Savina Nicole </a:t>
            </a:r>
          </a:p>
          <a:p>
            <a:pPr algn="ctr">
              <a:lnSpc>
                <a:spcPts val="8039"/>
              </a:lnSpc>
            </a:pPr>
            <a:r>
              <a:rPr lang="en-US" sz="6699">
                <a:solidFill>
                  <a:srgbClr val="FFFFFF"/>
                </a:solidFill>
                <a:latin typeface="Arial Bold"/>
              </a:rPr>
              <a:t>Ison, Louis Inver I.</a:t>
            </a:r>
          </a:p>
        </p:txBody>
      </p:sp>
    </p:spTree>
  </p:cSld>
  <p:clrMapOvr>
    <a:masterClrMapping/>
  </p:clrMapOvr>
  <p:transition spd="fast">
    <p:fade/>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DAF7uZGHZWw</dc:identifier>
  <dcterms:modified xsi:type="dcterms:W3CDTF">2011-08-01T06:04:30Z</dcterms:modified>
  <cp:revision>1</cp:revision>
  <dc:title>CHAPTER-1.pptx</dc:title>
</cp:coreProperties>
</file>

<file path=docProps/thumbnail.jpeg>
</file>